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1" r:id="rId2"/>
    <p:sldId id="262" r:id="rId3"/>
    <p:sldId id="263" r:id="rId4"/>
    <p:sldId id="265" r:id="rId5"/>
    <p:sldId id="266" r:id="rId6"/>
    <p:sldId id="264" r:id="rId7"/>
    <p:sldId id="267" r:id="rId8"/>
    <p:sldId id="268" r:id="rId9"/>
    <p:sldId id="269" r:id="rId10"/>
    <p:sldId id="270" r:id="rId11"/>
    <p:sldId id="271" r:id="rId12"/>
    <p:sldId id="272" r:id="rId13"/>
    <p:sldId id="273" r:id="rId14"/>
    <p:sldId id="274" r:id="rId15"/>
    <p:sldId id="275" r:id="rId16"/>
    <p:sldId id="276" r:id="rId17"/>
    <p:sldId id="296" r:id="rId18"/>
    <p:sldId id="297" r:id="rId19"/>
    <p:sldId id="277" r:id="rId20"/>
    <p:sldId id="278" r:id="rId21"/>
    <p:sldId id="279" r:id="rId22"/>
    <p:sldId id="280" r:id="rId23"/>
    <p:sldId id="282" r:id="rId24"/>
    <p:sldId id="295" r:id="rId25"/>
    <p:sldId id="293" r:id="rId26"/>
    <p:sldId id="294" r:id="rId27"/>
    <p:sldId id="285" r:id="rId28"/>
    <p:sldId id="286" r:id="rId29"/>
    <p:sldId id="287" r:id="rId30"/>
    <p:sldId id="289" r:id="rId31"/>
    <p:sldId id="290" r:id="rId32"/>
    <p:sldId id="291" r:id="rId33"/>
    <p:sldId id="292"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18.05.2017</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18.05.2017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18.05.2017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18.05.2017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18.05.2017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18.05.2017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18.05.2017</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18.05.2017</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18.05.2017</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mdou_kolobok1@mail.r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omanadvice.ru/utrennik-v-detskom-sadu"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548680"/>
            <a:ext cx="8496944" cy="964880"/>
          </a:xfrm>
          <a:prstGeom prst="rect">
            <a:avLst/>
          </a:prstGeom>
        </p:spPr>
        <p:txBody>
          <a:bodyPr wrap="square">
            <a:spAutoFit/>
          </a:bodyPr>
          <a:lstStyle/>
          <a:p>
            <a:pPr lvl="0" indent="228600" algn="ctr"/>
            <a:r>
              <a:rPr lang="ru-RU"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Муниципальное бюджетное дошкольное образовательное учреждение </a:t>
            </a:r>
            <a:endParaRPr lang="ru-RU"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p>
            <a:pPr lvl="0" indent="228600" algn="ctr"/>
            <a:r>
              <a:rPr lang="ru-RU"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Детский сад «Колобок», г. Петухово, Курганской области, ул. 9 Мая, д. 12, </a:t>
            </a:r>
            <a:endParaRPr lang="ru-RU"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p>
            <a:pPr lvl="0" algn="ctr">
              <a:lnSpc>
                <a:spcPct val="115000"/>
              </a:lnSpc>
              <a:spcAft>
                <a:spcPts val="1000"/>
              </a:spcAft>
            </a:pPr>
            <a:r>
              <a:rPr lang="ru-RU"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тел</a:t>
            </a:r>
            <a:r>
              <a:rPr lang="en-US"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8 (35235) 2-40-03, email: </a:t>
            </a:r>
            <a:r>
              <a:rPr lang="en-US" b="1" u="sng" dirty="0">
                <a:solidFill>
                  <a:srgbClr val="00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hlinkClick r:id="rId2"/>
              </a:rPr>
              <a:t>mdou_kolobok1@mail.ru</a:t>
            </a:r>
            <a:endParaRPr lang="ru-RU"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p:txBody>
      </p:sp>
      <p:sp>
        <p:nvSpPr>
          <p:cNvPr id="5" name="Прямоугольник 4"/>
          <p:cNvSpPr/>
          <p:nvPr/>
        </p:nvSpPr>
        <p:spPr>
          <a:xfrm>
            <a:off x="2051720" y="5589240"/>
            <a:ext cx="6336704" cy="923330"/>
          </a:xfrm>
          <a:prstGeom prst="rect">
            <a:avLst/>
          </a:prstGeom>
        </p:spPr>
        <p:txBody>
          <a:bodyPr wrap="square">
            <a:spAutoFit/>
          </a:bodyPr>
          <a:lstStyle/>
          <a:p>
            <a:pPr lvl="0"/>
            <a:r>
              <a:rPr lang="ru-RU"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Автор: воспитатель  по   физической культуре  </a:t>
            </a:r>
          </a:p>
          <a:p>
            <a:pPr lvl="0"/>
            <a:r>
              <a:rPr lang="ru-RU"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Елена Николаевна </a:t>
            </a:r>
            <a:r>
              <a:rPr lang="ru-RU" b="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Щербакова</a:t>
            </a:r>
          </a:p>
          <a:p>
            <a:pPr lvl="0"/>
            <a:r>
              <a:rPr lang="ru-RU"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2017</a:t>
            </a:r>
            <a:endParaRPr lang="ru-RU"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1520" y="1513560"/>
            <a:ext cx="8424936" cy="830997"/>
          </a:xfrm>
          <a:prstGeom prst="rect">
            <a:avLst/>
          </a:prstGeom>
        </p:spPr>
        <p:txBody>
          <a:bodyPr wrap="square">
            <a:spAutoFit/>
          </a:bodyPr>
          <a:lstStyle/>
          <a:p>
            <a:pPr marL="114300" indent="114300">
              <a:spcAft>
                <a:spcPts val="0"/>
              </a:spcAft>
            </a:pPr>
            <a:r>
              <a:rPr lang="ru-RU" sz="2400" b="1" dirty="0">
                <a:latin typeface="Times New Roman"/>
                <a:ea typeface="Times New Roman"/>
              </a:rPr>
              <a:t>Тема: </a:t>
            </a:r>
            <a:r>
              <a:rPr lang="ru-RU" sz="2400" b="1" dirty="0" smtClean="0">
                <a:latin typeface="Times New Roman"/>
                <a:ea typeface="Times New Roman"/>
              </a:rPr>
              <a:t>«Танцы </a:t>
            </a:r>
            <a:r>
              <a:rPr lang="ru-RU" sz="2400" b="1" dirty="0">
                <a:latin typeface="Times New Roman"/>
                <a:ea typeface="Times New Roman"/>
              </a:rPr>
              <a:t>и </a:t>
            </a:r>
            <a:r>
              <a:rPr lang="ru-RU" sz="2400" b="1" dirty="0" err="1" smtClean="0">
                <a:latin typeface="Times New Roman"/>
                <a:ea typeface="Times New Roman"/>
              </a:rPr>
              <a:t>танцевально</a:t>
            </a:r>
            <a:r>
              <a:rPr lang="ru-RU" sz="2400" b="1" dirty="0" smtClean="0">
                <a:latin typeface="Times New Roman"/>
                <a:ea typeface="Times New Roman"/>
              </a:rPr>
              <a:t> - </a:t>
            </a:r>
            <a:r>
              <a:rPr lang="ru-RU" sz="2400" b="1" dirty="0">
                <a:latin typeface="Times New Roman"/>
                <a:ea typeface="Times New Roman"/>
              </a:rPr>
              <a:t>ритмическая гимнастика </a:t>
            </a:r>
            <a:endParaRPr lang="ru-RU" sz="2400" b="1" dirty="0" smtClean="0">
              <a:latin typeface="Times New Roman"/>
              <a:ea typeface="Times New Roman"/>
            </a:endParaRPr>
          </a:p>
          <a:p>
            <a:pPr marL="114300" indent="114300" algn="ctr">
              <a:spcAft>
                <a:spcPts val="0"/>
              </a:spcAft>
            </a:pPr>
            <a:r>
              <a:rPr lang="ru-RU" sz="2400" b="1" dirty="0" smtClean="0">
                <a:latin typeface="Times New Roman"/>
                <a:ea typeface="Times New Roman"/>
              </a:rPr>
              <a:t>в </a:t>
            </a:r>
            <a:r>
              <a:rPr lang="ru-RU" sz="2400" b="1" dirty="0">
                <a:latin typeface="Times New Roman"/>
                <a:ea typeface="Times New Roman"/>
              </a:rPr>
              <a:t>программе </a:t>
            </a:r>
            <a:r>
              <a:rPr lang="ru-RU" sz="2400" b="1" dirty="0" err="1">
                <a:latin typeface="Times New Roman"/>
                <a:ea typeface="Times New Roman"/>
              </a:rPr>
              <a:t>Са</a:t>
            </a:r>
            <a:r>
              <a:rPr lang="ru-RU" sz="2400" b="1" dirty="0">
                <a:latin typeface="Times New Roman"/>
                <a:ea typeface="Times New Roman"/>
              </a:rPr>
              <a:t>-Фи-</a:t>
            </a:r>
            <a:r>
              <a:rPr lang="ru-RU" sz="2400" b="1" dirty="0" err="1">
                <a:latin typeface="Times New Roman"/>
                <a:ea typeface="Times New Roman"/>
              </a:rPr>
              <a:t>Дансе</a:t>
            </a:r>
            <a:r>
              <a:rPr lang="ru-RU" sz="2400" b="1" dirty="0">
                <a:latin typeface="Times New Roman"/>
                <a:ea typeface="Times New Roman"/>
              </a:rPr>
              <a:t>».</a:t>
            </a:r>
            <a:endParaRPr lang="ru-RU" sz="2400" dirty="0">
              <a:effectLst/>
              <a:latin typeface="Times New Roman"/>
              <a:ea typeface="Times New Roman"/>
            </a:endParaRPr>
          </a:p>
        </p:txBody>
      </p:sp>
      <p:pic>
        <p:nvPicPr>
          <p:cNvPr id="7" name="Picture 2" descr="C:\Users\Владимир\Desktop\танцы\фото  Колобок\фото праздники 2016\SDC161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2105" y="2366634"/>
            <a:ext cx="5183765" cy="3388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894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48680"/>
            <a:ext cx="8712968" cy="738664"/>
          </a:xfrm>
          <a:prstGeom prst="rect">
            <a:avLst/>
          </a:prstGeom>
        </p:spPr>
        <p:txBody>
          <a:bodyPr wrap="square">
            <a:spAutoFit/>
          </a:bodyPr>
          <a:lstStyle/>
          <a:p>
            <a:pPr indent="114300" algn="just">
              <a:spcAft>
                <a:spcPts val="0"/>
              </a:spcAft>
            </a:pPr>
            <a:r>
              <a:rPr lang="ru-RU" dirty="0">
                <a:latin typeface="Times New Roman"/>
                <a:ea typeface="Times New Roman"/>
              </a:rPr>
              <a:t> </a:t>
            </a:r>
          </a:p>
          <a:p>
            <a:pPr indent="114300">
              <a:spcAft>
                <a:spcPts val="0"/>
              </a:spcAft>
            </a:pPr>
            <a:r>
              <a:rPr lang="ru-RU" sz="2400" b="1" dirty="0" smtClean="0">
                <a:latin typeface="Times New Roman"/>
                <a:ea typeface="Times New Roman"/>
              </a:rPr>
              <a:t> Значение </a:t>
            </a:r>
            <a:r>
              <a:rPr lang="ru-RU" sz="2400" b="1" dirty="0">
                <a:latin typeface="Times New Roman"/>
                <a:ea typeface="Times New Roman"/>
              </a:rPr>
              <a:t>танца и </a:t>
            </a:r>
            <a:r>
              <a:rPr lang="ru-RU" sz="2400" b="1" dirty="0" err="1">
                <a:latin typeface="Times New Roman"/>
                <a:ea typeface="Times New Roman"/>
              </a:rPr>
              <a:t>танцевально</a:t>
            </a:r>
            <a:r>
              <a:rPr lang="ru-RU" sz="2400" b="1" dirty="0">
                <a:latin typeface="Times New Roman"/>
                <a:ea typeface="Times New Roman"/>
              </a:rPr>
              <a:t> - ритмической гимнастики.</a:t>
            </a:r>
            <a:endParaRPr lang="ru-RU" sz="2400" dirty="0">
              <a:effectLst/>
              <a:latin typeface="Times New Roman"/>
              <a:ea typeface="Times New Roman"/>
            </a:endParaRPr>
          </a:p>
        </p:txBody>
      </p:sp>
      <p:sp>
        <p:nvSpPr>
          <p:cNvPr id="3" name="Прямоугольник 2"/>
          <p:cNvSpPr/>
          <p:nvPr/>
        </p:nvSpPr>
        <p:spPr>
          <a:xfrm>
            <a:off x="467544" y="1610509"/>
            <a:ext cx="8352928" cy="830997"/>
          </a:xfrm>
          <a:prstGeom prst="rect">
            <a:avLst/>
          </a:prstGeom>
        </p:spPr>
        <p:txBody>
          <a:bodyPr wrap="square">
            <a:spAutoFit/>
          </a:bodyPr>
          <a:lstStyle/>
          <a:p>
            <a:pPr indent="114300">
              <a:spcAft>
                <a:spcPts val="0"/>
              </a:spcAft>
            </a:pPr>
            <a:r>
              <a:rPr lang="ru-RU" sz="2400" dirty="0">
                <a:latin typeface="Times New Roman"/>
                <a:ea typeface="Times New Roman"/>
              </a:rPr>
              <a:t>Танцы ритмичные движения - физиологическая потребность детского развивающегося организма.</a:t>
            </a:r>
            <a:endParaRPr lang="ru-RU" sz="2400" dirty="0">
              <a:effectLst/>
              <a:latin typeface="Times New Roman"/>
              <a:ea typeface="Times New Roman"/>
            </a:endParaRPr>
          </a:p>
        </p:txBody>
      </p:sp>
      <p:sp>
        <p:nvSpPr>
          <p:cNvPr id="4" name="Прямоугольник 3"/>
          <p:cNvSpPr/>
          <p:nvPr/>
        </p:nvSpPr>
        <p:spPr>
          <a:xfrm>
            <a:off x="539552" y="2564904"/>
            <a:ext cx="8064896" cy="2308324"/>
          </a:xfrm>
          <a:prstGeom prst="rect">
            <a:avLst/>
          </a:prstGeom>
        </p:spPr>
        <p:txBody>
          <a:bodyPr wrap="square">
            <a:spAutoFit/>
          </a:bodyPr>
          <a:lstStyle/>
          <a:p>
            <a:pPr indent="114300">
              <a:spcAft>
                <a:spcPts val="0"/>
              </a:spcAft>
            </a:pPr>
            <a:r>
              <a:rPr lang="ru-RU" sz="2400" dirty="0">
                <a:latin typeface="Times New Roman"/>
                <a:ea typeface="Times New Roman"/>
              </a:rPr>
              <a:t>Танцевальные движения мобилизуют физические силы, вырабатывают грацию, координацию движений, музыкальность, укрепляют и развивают мышцы, улучшают дыхания, активно влияют на кровообращение, способствуют выработке многих веществ, необходимых детскому организму.</a:t>
            </a:r>
            <a:endParaRPr lang="ru-RU" sz="2400" dirty="0">
              <a:effectLst/>
              <a:latin typeface="Times New Roman"/>
              <a:ea typeface="Times New Roman"/>
            </a:endParaRPr>
          </a:p>
        </p:txBody>
      </p:sp>
    </p:spTree>
    <p:extLst>
      <p:ext uri="{BB962C8B-B14F-4D97-AF65-F5344CB8AC3E}">
        <p14:creationId xmlns:p14="http://schemas.microsoft.com/office/powerpoint/2010/main" val="2651064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92696"/>
            <a:ext cx="8208912" cy="1569660"/>
          </a:xfrm>
          <a:prstGeom prst="rect">
            <a:avLst/>
          </a:prstGeom>
        </p:spPr>
        <p:txBody>
          <a:bodyPr wrap="square">
            <a:spAutoFit/>
          </a:bodyPr>
          <a:lstStyle/>
          <a:p>
            <a:pPr indent="114300">
              <a:spcAft>
                <a:spcPts val="0"/>
              </a:spcAft>
            </a:pPr>
            <a:r>
              <a:rPr lang="ru-RU" sz="2400" dirty="0">
                <a:latin typeface="Times New Roman"/>
                <a:ea typeface="Times New Roman"/>
              </a:rPr>
              <a:t>Ритмичные и плавные движения усиливают приток к легким – они полнее насыщаются кислородом. Сердце работает ритмичнее, активно подавая кровь ко всем органам, доставляя </a:t>
            </a:r>
            <a:r>
              <a:rPr lang="ru-RU" sz="2400" dirty="0" smtClean="0">
                <a:latin typeface="Times New Roman"/>
                <a:ea typeface="Times New Roman"/>
              </a:rPr>
              <a:t>кислород.</a:t>
            </a:r>
            <a:r>
              <a:rPr lang="ru-RU" sz="2400" dirty="0">
                <a:latin typeface="Times New Roman"/>
                <a:ea typeface="Times New Roman"/>
              </a:rPr>
              <a:t> </a:t>
            </a:r>
            <a:endParaRPr lang="ru-RU" sz="2400" dirty="0">
              <a:effectLst/>
              <a:latin typeface="Times New Roman"/>
              <a:ea typeface="Times New Roman"/>
            </a:endParaRPr>
          </a:p>
        </p:txBody>
      </p:sp>
      <p:pic>
        <p:nvPicPr>
          <p:cNvPr id="4098" name="Picture 2" descr="C:\Users\Владимир\Desktop\танцы\23 февраля фидио\видио 23 февраля 2013г\фидио праздник 23 февраля\SAM_134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494828" y="3212976"/>
            <a:ext cx="4597451" cy="29156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224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836711"/>
            <a:ext cx="7920880" cy="5632311"/>
          </a:xfrm>
          <a:prstGeom prst="rect">
            <a:avLst/>
          </a:prstGeom>
        </p:spPr>
        <p:txBody>
          <a:bodyPr wrap="square">
            <a:spAutoFit/>
          </a:bodyPr>
          <a:lstStyle/>
          <a:p>
            <a:pPr indent="114300" algn="just">
              <a:spcAft>
                <a:spcPts val="0"/>
              </a:spcAft>
            </a:pPr>
            <a:r>
              <a:rPr lang="ru-RU" sz="2400" b="1" dirty="0">
                <a:latin typeface="Times New Roman"/>
                <a:ea typeface="Times New Roman"/>
              </a:rPr>
              <a:t>Танцы улучшают общее состояние организма.</a:t>
            </a:r>
            <a:endParaRPr lang="ru-RU" sz="2400" dirty="0">
              <a:latin typeface="Times New Roman"/>
              <a:ea typeface="Times New Roman"/>
            </a:endParaRPr>
          </a:p>
          <a:p>
            <a:pPr algn="just">
              <a:spcAft>
                <a:spcPts val="0"/>
              </a:spcAft>
            </a:pPr>
            <a:r>
              <a:rPr lang="ru-RU" sz="2400" dirty="0">
                <a:latin typeface="Times New Roman"/>
                <a:ea typeface="Times New Roman"/>
              </a:rPr>
              <a:t>- Получаемая нагрузка на мышцы живота нормализуют работу кишечника и желудка.</a:t>
            </a:r>
          </a:p>
          <a:p>
            <a:pPr algn="just">
              <a:spcAft>
                <a:spcPts val="0"/>
              </a:spcAft>
            </a:pPr>
            <a:r>
              <a:rPr lang="ru-RU" sz="2400" dirty="0">
                <a:latin typeface="Times New Roman"/>
                <a:ea typeface="Times New Roman"/>
              </a:rPr>
              <a:t>Движения укрепляет сон лучше, чем любое снотворное. Танцы оказывают большое влияние на развитие нервной системы. Издавна музыкально – ритмические  движения  считаются одним из лучших средств  профилактики и устранения психоэмоционального напряжения.</a:t>
            </a:r>
          </a:p>
          <a:p>
            <a:pPr algn="just">
              <a:spcAft>
                <a:spcPts val="0"/>
              </a:spcAft>
            </a:pPr>
            <a:r>
              <a:rPr lang="ru-RU" sz="2400" dirty="0">
                <a:latin typeface="Times New Roman"/>
                <a:ea typeface="Times New Roman"/>
              </a:rPr>
              <a:t>- Танцевальные движения – как средство умственного развития. Это быстрота реакции, координация движений, осознанное овладение танцевальными движениями. Как правило, ребенок танцует в коллективе, а это способствует развитию у детей организованности и дисциплины, ответственности, взаимовыручки, внимательного отношения к окружающим и самостоятельности.</a:t>
            </a:r>
            <a:endParaRPr lang="ru-RU" sz="2400" dirty="0">
              <a:effectLst/>
              <a:latin typeface="Times New Roman"/>
              <a:ea typeface="Times New Roman"/>
            </a:endParaRPr>
          </a:p>
        </p:txBody>
      </p:sp>
    </p:spTree>
    <p:extLst>
      <p:ext uri="{BB962C8B-B14F-4D97-AF65-F5344CB8AC3E}">
        <p14:creationId xmlns:p14="http://schemas.microsoft.com/office/powerpoint/2010/main" val="1033323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743957"/>
            <a:ext cx="7992888" cy="4154984"/>
          </a:xfrm>
          <a:prstGeom prst="rect">
            <a:avLst/>
          </a:prstGeom>
        </p:spPr>
        <p:txBody>
          <a:bodyPr wrap="square">
            <a:spAutoFit/>
          </a:bodyPr>
          <a:lstStyle/>
          <a:p>
            <a:pPr indent="114300">
              <a:spcAft>
                <a:spcPts val="0"/>
              </a:spcAft>
            </a:pPr>
            <a:r>
              <a:rPr lang="ru-RU" sz="2400" b="1" dirty="0">
                <a:latin typeface="Times New Roman"/>
                <a:ea typeface="Times New Roman"/>
              </a:rPr>
              <a:t>Музыка в танцах и </a:t>
            </a:r>
            <a:r>
              <a:rPr lang="ru-RU" sz="2400" b="1" dirty="0" err="1">
                <a:latin typeface="Times New Roman"/>
                <a:ea typeface="Times New Roman"/>
              </a:rPr>
              <a:t>танцевально</a:t>
            </a:r>
            <a:r>
              <a:rPr lang="ru-RU" sz="2400" b="1" dirty="0">
                <a:latin typeface="Times New Roman"/>
                <a:ea typeface="Times New Roman"/>
              </a:rPr>
              <a:t> – ритмической гимнастики.</a:t>
            </a:r>
            <a:endParaRPr lang="ru-RU" sz="2400" dirty="0">
              <a:latin typeface="Times New Roman"/>
              <a:ea typeface="Times New Roman"/>
            </a:endParaRPr>
          </a:p>
          <a:p>
            <a:pPr indent="114300">
              <a:spcAft>
                <a:spcPts val="0"/>
              </a:spcAft>
            </a:pPr>
            <a:r>
              <a:rPr lang="ru-RU" sz="2400" dirty="0">
                <a:latin typeface="Times New Roman"/>
                <a:ea typeface="Times New Roman"/>
              </a:rPr>
              <a:t>Вы можете представить танцы без музыки? Музыка в танцах очень важна. Правильная подобранная музыка – успех танца. Музыка воздействует на эмоции детей, создавая у них определенное настроение, при этом влияет на выразительность детских движений. При исполнении бодрой, энергичной музыки движения детей четкие, энергичные, смелые. Если дети слышат спокойную, плавную тихую музыку, их движения становятся мягкими, плавными, воздушными.</a:t>
            </a:r>
            <a:endParaRPr lang="ru-RU" sz="2400" dirty="0">
              <a:effectLst/>
              <a:latin typeface="Times New Roman"/>
              <a:ea typeface="Times New Roman"/>
            </a:endParaRPr>
          </a:p>
        </p:txBody>
      </p:sp>
    </p:spTree>
    <p:extLst>
      <p:ext uri="{BB962C8B-B14F-4D97-AF65-F5344CB8AC3E}">
        <p14:creationId xmlns:p14="http://schemas.microsoft.com/office/powerpoint/2010/main" val="1897056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64705"/>
            <a:ext cx="7992888" cy="3785652"/>
          </a:xfrm>
          <a:prstGeom prst="rect">
            <a:avLst/>
          </a:prstGeom>
        </p:spPr>
        <p:txBody>
          <a:bodyPr wrap="square">
            <a:spAutoFit/>
          </a:bodyPr>
          <a:lstStyle/>
          <a:p>
            <a:pPr indent="114300" algn="just">
              <a:spcAft>
                <a:spcPts val="0"/>
              </a:spcAft>
            </a:pPr>
            <a:r>
              <a:rPr lang="ru-RU" sz="2400" b="1" dirty="0">
                <a:latin typeface="Times New Roman"/>
                <a:ea typeface="Times New Roman"/>
              </a:rPr>
              <a:t>Всем ли можно танцевать.</a:t>
            </a:r>
            <a:endParaRPr lang="ru-RU" sz="2400" dirty="0">
              <a:latin typeface="Times New Roman"/>
              <a:ea typeface="Times New Roman"/>
            </a:endParaRPr>
          </a:p>
          <a:p>
            <a:pPr indent="114300" algn="just">
              <a:spcAft>
                <a:spcPts val="0"/>
              </a:spcAft>
            </a:pPr>
            <a:r>
              <a:rPr lang="ru-RU" sz="2400" dirty="0">
                <a:latin typeface="Times New Roman"/>
                <a:ea typeface="Times New Roman"/>
              </a:rPr>
              <a:t>Если у ребенка ослабленное  здоровье, не спешите запрещать ему танцевать. Иногда танцевальные упражнения могут принести больше пользы чем лекарства, ведь выполненные ребёнком ритмичные движения под музыку несут в себе море эмоций, радости, восторга. Мы можем проследить это на примере нашего воспитанника, имеющего заболевания нервной системы. Эти упражнения помогли Илье улучшить координацию движений, моторику, он стал жизнерадостнее.  </a:t>
            </a:r>
            <a:endParaRPr lang="ru-RU" sz="2400" dirty="0">
              <a:effectLst/>
              <a:latin typeface="Times New Roman"/>
              <a:ea typeface="Times New Roman"/>
            </a:endParaRPr>
          </a:p>
        </p:txBody>
      </p:sp>
    </p:spTree>
    <p:extLst>
      <p:ext uri="{BB962C8B-B14F-4D97-AF65-F5344CB8AC3E}">
        <p14:creationId xmlns:p14="http://schemas.microsoft.com/office/powerpoint/2010/main" val="3283542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20688"/>
            <a:ext cx="8064896" cy="2954655"/>
          </a:xfrm>
          <a:prstGeom prst="rect">
            <a:avLst/>
          </a:prstGeom>
        </p:spPr>
        <p:txBody>
          <a:bodyPr wrap="square">
            <a:spAutoFit/>
          </a:bodyPr>
          <a:lstStyle/>
          <a:p>
            <a:pPr indent="114300" algn="just">
              <a:spcAft>
                <a:spcPts val="0"/>
              </a:spcAft>
            </a:pPr>
            <a:r>
              <a:rPr lang="ru-RU" sz="2400" dirty="0">
                <a:latin typeface="Times New Roman"/>
                <a:ea typeface="Times New Roman"/>
              </a:rPr>
              <a:t>Ограничений для организации ритмической гимнастики и танцев в дошкольном общеобразовательном учреждении практически не существует. Единственное условие – не допускать перегрузки. Не имеет особого значения и возраст детей. Малыши особенно любят ритмичные движения под музыку, к тому же у них, еще нет чувства застенчивости, как у старших детей.</a:t>
            </a:r>
          </a:p>
          <a:p>
            <a:pPr algn="just">
              <a:spcAft>
                <a:spcPts val="0"/>
              </a:spcAft>
            </a:pPr>
            <a:r>
              <a:rPr lang="ru-RU" dirty="0">
                <a:latin typeface="Times New Roman"/>
                <a:ea typeface="Times New Roman"/>
              </a:rPr>
              <a:t> </a:t>
            </a:r>
            <a:endParaRPr lang="ru-RU" dirty="0">
              <a:effectLst/>
              <a:latin typeface="Times New Roman"/>
              <a:ea typeface="Times New Roman"/>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996950"/>
            <a:ext cx="4968875" cy="35480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93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208912" cy="3323987"/>
          </a:xfrm>
          <a:prstGeom prst="rect">
            <a:avLst/>
          </a:prstGeom>
        </p:spPr>
        <p:txBody>
          <a:bodyPr wrap="square">
            <a:spAutoFit/>
          </a:bodyPr>
          <a:lstStyle/>
          <a:p>
            <a:pPr>
              <a:spcAft>
                <a:spcPts val="0"/>
              </a:spcAft>
            </a:pPr>
            <a:r>
              <a:rPr lang="ru-RU" sz="2400" dirty="0">
                <a:latin typeface="Times New Roman"/>
                <a:ea typeface="Times New Roman"/>
              </a:rPr>
              <a:t>Танцы повышают  настроение. Его душевное  состояние создает особый мир, в котором  возникает и реализуется  потребность в радости, счастье, успехе в  познании окружающего мира.</a:t>
            </a:r>
          </a:p>
          <a:p>
            <a:pPr>
              <a:spcAft>
                <a:spcPts val="0"/>
              </a:spcAft>
            </a:pPr>
            <a:r>
              <a:rPr lang="ru-RU" sz="2400" dirty="0">
                <a:latin typeface="Times New Roman"/>
                <a:ea typeface="Times New Roman"/>
              </a:rPr>
              <a:t>Эти музыкально – ритмические композиции рекомендуются включать в спортивные развлечения и праздники, на утренней гимнастике  и между занятиями интеллектуального характера.</a:t>
            </a:r>
          </a:p>
          <a:p>
            <a:pPr indent="114300">
              <a:spcAft>
                <a:spcPts val="0"/>
              </a:spcAft>
            </a:pPr>
            <a:r>
              <a:rPr lang="ru-RU" dirty="0">
                <a:latin typeface="Times New Roman"/>
                <a:ea typeface="Times New Roman"/>
              </a:rPr>
              <a:t> </a:t>
            </a:r>
            <a:endParaRPr lang="ru-RU" dirty="0">
              <a:effectLst/>
              <a:latin typeface="Times New Roman"/>
              <a:ea typeface="Times New Roman"/>
            </a:endParaRPr>
          </a:p>
        </p:txBody>
      </p:sp>
      <p:pic>
        <p:nvPicPr>
          <p:cNvPr id="6146" name="Picture 2" descr="C:\Users\Владимир\Desktop\танцы\23 февраля фидио\видио 23 февраля 2013г\фидио праздник 23 февраля\Для кино про Лену\фото конкурс 10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55776" y="2924944"/>
            <a:ext cx="5328592" cy="37281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590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8"/>
            <a:ext cx="8076092" cy="5189113"/>
          </a:xfrm>
          <a:prstGeom prst="rect">
            <a:avLst/>
          </a:prstGeom>
        </p:spPr>
        <p:txBody>
          <a:bodyPr wrap="square">
            <a:spAutoFit/>
          </a:bodyPr>
          <a:lstStyle/>
          <a:p>
            <a:pPr>
              <a:lnSpc>
                <a:spcPct val="115000"/>
              </a:lnSpc>
              <a:spcAft>
                <a:spcPts val="0"/>
              </a:spcAft>
            </a:pPr>
            <a:r>
              <a:rPr lang="ru-RU" sz="2400" dirty="0">
                <a:solidFill>
                  <a:srgbClr val="000000"/>
                </a:solidFill>
                <a:latin typeface="Times New Roman"/>
                <a:ea typeface="Times New Roman"/>
                <a:cs typeface="Times New Roman"/>
              </a:rPr>
              <a:t>Малыши двигаются в соответствии определенной музыкальной задумке. Постепенно их самостоятельность возрастает, и они уже учатся импровизировать.</a:t>
            </a:r>
            <a:endParaRPr lang="ru-RU" sz="2400" dirty="0">
              <a:latin typeface="Calibri"/>
              <a:ea typeface="Calibri"/>
              <a:cs typeface="Times New Roman"/>
            </a:endParaRPr>
          </a:p>
          <a:p>
            <a:pPr algn="just">
              <a:lnSpc>
                <a:spcPct val="115000"/>
              </a:lnSpc>
              <a:spcAft>
                <a:spcPts val="0"/>
              </a:spcAft>
            </a:pPr>
            <a:r>
              <a:rPr lang="ru-RU" sz="2400" dirty="0">
                <a:solidFill>
                  <a:srgbClr val="000000"/>
                </a:solidFill>
                <a:latin typeface="Times New Roman"/>
                <a:ea typeface="Times New Roman"/>
                <a:cs typeface="Times New Roman"/>
              </a:rPr>
              <a:t>     Методика танцевальной разминки в детском саду учит детей слушать музыку и двигаться под ее темп и силу. Ведь задача воспитателя – научить детей помнить последовательность действий и их соответствие музыке. Воспитатель показывает, как следует двигаться и по ходу занятия корректирует движения малышей. Очень важно хвалить и оценивать достижения детей. Важно, чтобы им нравилось танцевать.</a:t>
            </a:r>
            <a:endParaRPr lang="ru-RU" sz="2400" dirty="0">
              <a:latin typeface="Calibri"/>
              <a:ea typeface="Calibri"/>
              <a:cs typeface="Times New Roman"/>
            </a:endParaRPr>
          </a:p>
          <a:p>
            <a:pPr algn="just">
              <a:lnSpc>
                <a:spcPct val="115000"/>
              </a:lnSpc>
              <a:spcAft>
                <a:spcPts val="0"/>
              </a:spcAft>
            </a:pPr>
            <a:r>
              <a:rPr lang="ru-RU" sz="2400" b="1" dirty="0">
                <a:solidFill>
                  <a:srgbClr val="000000"/>
                </a:solidFill>
                <a:latin typeface="Times New Roman"/>
                <a:ea typeface="Times New Roman"/>
                <a:cs typeface="Times New Roman"/>
              </a:rPr>
              <a:t>                         </a:t>
            </a:r>
            <a:endParaRPr lang="ru-RU" sz="2400" dirty="0">
              <a:effectLst/>
              <a:latin typeface="Calibri"/>
              <a:ea typeface="Calibri"/>
              <a:cs typeface="Times New Roman"/>
            </a:endParaRPr>
          </a:p>
        </p:txBody>
      </p:sp>
    </p:spTree>
    <p:extLst>
      <p:ext uri="{BB962C8B-B14F-4D97-AF65-F5344CB8AC3E}">
        <p14:creationId xmlns:p14="http://schemas.microsoft.com/office/powerpoint/2010/main" val="580556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8136904" cy="5663089"/>
          </a:xfrm>
          <a:prstGeom prst="rect">
            <a:avLst/>
          </a:prstGeom>
        </p:spPr>
        <p:txBody>
          <a:bodyPr wrap="square">
            <a:spAutoFit/>
          </a:bodyPr>
          <a:lstStyle/>
          <a:p>
            <a:pPr algn="just">
              <a:lnSpc>
                <a:spcPct val="115000"/>
              </a:lnSpc>
              <a:spcAft>
                <a:spcPts val="0"/>
              </a:spcAft>
            </a:pPr>
            <a:r>
              <a:rPr lang="ru-RU" sz="2000" b="1" dirty="0">
                <a:solidFill>
                  <a:srgbClr val="000000"/>
                </a:solidFill>
                <a:latin typeface="Times New Roman"/>
                <a:ea typeface="Times New Roman"/>
                <a:cs typeface="Times New Roman"/>
              </a:rPr>
              <a:t>Танцевальное творчество в детском саду</a:t>
            </a:r>
            <a:endParaRPr lang="ru-RU" sz="2000" dirty="0">
              <a:latin typeface="Calibri"/>
              <a:ea typeface="Calibri"/>
              <a:cs typeface="Times New Roman"/>
            </a:endParaRPr>
          </a:p>
          <a:p>
            <a:pPr algn="just">
              <a:lnSpc>
                <a:spcPct val="115000"/>
              </a:lnSpc>
              <a:spcAft>
                <a:spcPts val="0"/>
              </a:spcAft>
            </a:pPr>
            <a:r>
              <a:rPr lang="ru-RU" sz="2000" dirty="0">
                <a:solidFill>
                  <a:srgbClr val="000000"/>
                </a:solidFill>
                <a:latin typeface="Times New Roman"/>
                <a:ea typeface="Times New Roman"/>
                <a:cs typeface="Times New Roman"/>
              </a:rPr>
              <a:t>     Танцевальные номера на </a:t>
            </a:r>
            <a:r>
              <a:rPr lang="ru-RU" sz="2000" u="sng" dirty="0">
                <a:solidFill>
                  <a:srgbClr val="000000"/>
                </a:solidFill>
                <a:latin typeface="Times New Roman"/>
                <a:ea typeface="Times New Roman"/>
                <a:cs typeface="Times New Roman"/>
                <a:hlinkClick r:id="rId2"/>
              </a:rPr>
              <a:t>утренниках </a:t>
            </a:r>
            <a:r>
              <a:rPr lang="ru-RU" sz="2000" dirty="0">
                <a:solidFill>
                  <a:srgbClr val="000000"/>
                </a:solidFill>
                <a:latin typeface="Times New Roman"/>
                <a:ea typeface="Times New Roman"/>
                <a:cs typeface="Times New Roman"/>
              </a:rPr>
              <a:t>в детском саду дают возможность увидеть достижения малышей. Номера могут включать в себя элементы музыкальной игры, хоровода и плясок с сюжетом из полюбившихся сказок и популярными персонажами.</a:t>
            </a:r>
            <a:endParaRPr lang="ru-RU" sz="2000" dirty="0">
              <a:latin typeface="Calibri"/>
              <a:ea typeface="Calibri"/>
              <a:cs typeface="Times New Roman"/>
            </a:endParaRPr>
          </a:p>
          <a:p>
            <a:pPr algn="just">
              <a:lnSpc>
                <a:spcPct val="115000"/>
              </a:lnSpc>
              <a:spcAft>
                <a:spcPts val="0"/>
              </a:spcAft>
            </a:pPr>
            <a:r>
              <a:rPr lang="ru-RU" sz="2000" dirty="0">
                <a:solidFill>
                  <a:srgbClr val="000000"/>
                </a:solidFill>
                <a:latin typeface="Times New Roman"/>
                <a:ea typeface="Times New Roman"/>
                <a:cs typeface="Times New Roman"/>
              </a:rPr>
              <a:t>    Также малыши обожают яркие и необычные костюмы различных сказочных героев. В процессе выступления перед публикой они будут учиться перебарывать свою робость и смущение. Это будет хорошим опытом для будущей школьной жизни.</a:t>
            </a:r>
            <a:endParaRPr lang="ru-RU" sz="2000" dirty="0">
              <a:latin typeface="Calibri"/>
              <a:ea typeface="Calibri"/>
              <a:cs typeface="Times New Roman"/>
            </a:endParaRPr>
          </a:p>
          <a:p>
            <a:pPr algn="just">
              <a:lnSpc>
                <a:spcPct val="115000"/>
              </a:lnSpc>
              <a:spcAft>
                <a:spcPts val="0"/>
              </a:spcAft>
            </a:pPr>
            <a:r>
              <a:rPr lang="ru-RU" sz="2000" dirty="0">
                <a:solidFill>
                  <a:srgbClr val="000000"/>
                </a:solidFill>
                <a:latin typeface="Times New Roman"/>
                <a:ea typeface="Times New Roman"/>
                <a:cs typeface="Times New Roman"/>
              </a:rPr>
              <a:t>   Танцевальное творчество в детском саду поможет развить способности нашего малыша, а также свободу движений, чувство пространства и умение работать в коллективе. Немного практики и терпения – и в вашей детсадовской семье появиться маленькая звездочка, умеющая очаровательно двигаться под красивую музыку.</a:t>
            </a:r>
            <a:endParaRPr lang="ru-RU" sz="2000" dirty="0">
              <a:latin typeface="Calibri"/>
              <a:ea typeface="Calibri"/>
              <a:cs typeface="Times New Roman"/>
            </a:endParaRPr>
          </a:p>
          <a:p>
            <a:r>
              <a:rPr lang="ru-RU" sz="2000" dirty="0">
                <a:solidFill>
                  <a:srgbClr val="000000"/>
                </a:solidFill>
                <a:latin typeface="Times New Roman"/>
                <a:ea typeface="Times New Roman"/>
              </a:rPr>
              <a:t/>
            </a:r>
            <a:br>
              <a:rPr lang="ru-RU" sz="2000" dirty="0">
                <a:solidFill>
                  <a:srgbClr val="000000"/>
                </a:solidFill>
                <a:latin typeface="Times New Roman"/>
                <a:ea typeface="Times New Roman"/>
              </a:rPr>
            </a:br>
            <a:endParaRPr lang="ru-RU" sz="2000" dirty="0"/>
          </a:p>
        </p:txBody>
      </p:sp>
    </p:spTree>
    <p:extLst>
      <p:ext uri="{BB962C8B-B14F-4D97-AF65-F5344CB8AC3E}">
        <p14:creationId xmlns:p14="http://schemas.microsoft.com/office/powerpoint/2010/main" val="3152771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92696"/>
            <a:ext cx="7992888" cy="1938992"/>
          </a:xfrm>
          <a:prstGeom prst="rect">
            <a:avLst/>
          </a:prstGeom>
        </p:spPr>
        <p:txBody>
          <a:bodyPr wrap="square">
            <a:spAutoFit/>
          </a:bodyPr>
          <a:lstStyle/>
          <a:p>
            <a:pPr algn="just">
              <a:spcAft>
                <a:spcPts val="0"/>
              </a:spcAft>
            </a:pPr>
            <a:r>
              <a:rPr lang="ru-RU" sz="2400" b="1" dirty="0">
                <a:latin typeface="Times New Roman"/>
                <a:ea typeface="Times New Roman"/>
              </a:rPr>
              <a:t>Заключение.</a:t>
            </a:r>
            <a:endParaRPr lang="ru-RU" sz="2400" dirty="0">
              <a:latin typeface="Times New Roman"/>
              <a:ea typeface="Times New Roman"/>
            </a:endParaRPr>
          </a:p>
          <a:p>
            <a:pPr indent="114300" algn="just">
              <a:spcAft>
                <a:spcPts val="0"/>
              </a:spcAft>
            </a:pPr>
            <a:r>
              <a:rPr lang="ru-RU" sz="2400" dirty="0">
                <a:latin typeface="Times New Roman"/>
                <a:ea typeface="Times New Roman"/>
              </a:rPr>
              <a:t>Танцы – искусство, любимое детьми. И работать с ними – значит ежедневно отдавать ребенку свой жизненный и духовный опыт, приобщать маленького человека к миру прекрасного.</a:t>
            </a:r>
            <a:endParaRPr lang="ru-RU" sz="2400" dirty="0">
              <a:effectLst/>
              <a:latin typeface="Times New Roman"/>
              <a:ea typeface="Times New Roman"/>
            </a:endParaRPr>
          </a:p>
        </p:txBody>
      </p:sp>
      <p:pic>
        <p:nvPicPr>
          <p:cNvPr id="3074" name="Picture 2" descr="C:\Users\Владимир\Desktop\танцы\23 февраля фидио\видио 23 февраля 2013г\фидио праздник 23 февраля\SAM_135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55776" y="2276872"/>
            <a:ext cx="5104480" cy="3764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390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908720"/>
            <a:ext cx="8208912" cy="1200329"/>
          </a:xfrm>
          <a:prstGeom prst="rect">
            <a:avLst/>
          </a:prstGeom>
        </p:spPr>
        <p:txBody>
          <a:bodyPr wrap="square">
            <a:spAutoFit/>
          </a:bodyPr>
          <a:lstStyle/>
          <a:p>
            <a:pPr indent="114300">
              <a:spcAft>
                <a:spcPts val="0"/>
              </a:spcAft>
            </a:pPr>
            <a:r>
              <a:rPr lang="ru-RU" sz="2400" dirty="0">
                <a:latin typeface="Times New Roman"/>
                <a:ea typeface="Times New Roman"/>
              </a:rPr>
              <a:t>В современных детских садах музыкально - двигательное воспитание имеет устоявшиеся традиции: программу, методику.</a:t>
            </a:r>
            <a:endParaRPr lang="ru-RU" sz="2400" dirty="0">
              <a:effectLst/>
              <a:latin typeface="Times New Roman"/>
              <a:ea typeface="Times New Roman"/>
            </a:endParaRPr>
          </a:p>
        </p:txBody>
      </p:sp>
      <p:pic>
        <p:nvPicPr>
          <p:cNvPr id="3" name="Picture 2" descr="C:\Users\Владимир\Desktop\танцы\фото  Колобок\через акваторию фото\Елена.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9712" y="1772816"/>
            <a:ext cx="6336704" cy="4824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120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836712"/>
            <a:ext cx="8064896" cy="5262979"/>
          </a:xfrm>
          <a:prstGeom prst="rect">
            <a:avLst/>
          </a:prstGeom>
        </p:spPr>
        <p:txBody>
          <a:bodyPr wrap="square">
            <a:spAutoFit/>
          </a:bodyPr>
          <a:lstStyle/>
          <a:p>
            <a:pPr lvl="0"/>
            <a:r>
              <a:rPr lang="ru-RU" sz="2400" dirty="0">
                <a:solidFill>
                  <a:prstClr val="black"/>
                </a:solidFill>
                <a:latin typeface="Times New Roman"/>
                <a:ea typeface="Times New Roman"/>
              </a:rPr>
              <a:t>Танцевальное искусство обладает редкой возможностью воздействия на мировоззрение ребенка. Просмотры в кино, видео и телефильмов, посвященных танцу все это нужно и важно. Однако наиболее эффективной представляется собственная танцевальная деятельность детей, где каждый ребенок становиться на время танцором, творчески осмысливающим происходящее. Но грош цене танцевальным успехам дошкольника, если мы не сумеем привить ему необходимых нравственных качеств. И тут уже совершенно необходимо понимание внутреннего мира ребенка, детского мировосприятия. Уметь проникнуть в этот мир, стать человеком, открывающим малышу красоту танца, музыки – вот каким должен быть педагог, работающий в дошкольном учреждении. </a:t>
            </a:r>
            <a:endParaRPr lang="ru-RU" sz="2400" dirty="0">
              <a:solidFill>
                <a:prstClr val="black"/>
              </a:solidFill>
            </a:endParaRPr>
          </a:p>
        </p:txBody>
      </p:sp>
    </p:spTree>
    <p:extLst>
      <p:ext uri="{BB962C8B-B14F-4D97-AF65-F5344CB8AC3E}">
        <p14:creationId xmlns:p14="http://schemas.microsoft.com/office/powerpoint/2010/main" val="2752655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836712"/>
            <a:ext cx="7920880" cy="4154984"/>
          </a:xfrm>
          <a:prstGeom prst="rect">
            <a:avLst/>
          </a:prstGeom>
        </p:spPr>
        <p:txBody>
          <a:bodyPr wrap="square">
            <a:spAutoFit/>
          </a:bodyPr>
          <a:lstStyle/>
          <a:p>
            <a:pPr indent="114300" algn="just">
              <a:spcAft>
                <a:spcPts val="0"/>
              </a:spcAft>
            </a:pPr>
            <a:r>
              <a:rPr lang="ru-RU" sz="2400" dirty="0">
                <a:latin typeface="Times New Roman"/>
                <a:ea typeface="Times New Roman"/>
              </a:rPr>
              <a:t>Следовательно, кроме требовательности к детям, необходима требовательность и к самим себе. И здесь все имеет значение: интонация, взгляд, настроение и даже ваш внешний вид. В общении с детьми нужна приветливая, уважительная, спокойная форма взаимодействия. Каждый ребенок должен почувствовать, что его любят, в него верят, его понимают. И никогда не думайте, что вы даете своим воспитанникам больше того, что они в состоянии воспринять. Дети способны усвоить невероятно много. Они активно, жадно и благодарно откликаются на слова педагога, если чувствуют в нем старшего друга.</a:t>
            </a:r>
            <a:endParaRPr lang="ru-RU" sz="2400" dirty="0">
              <a:effectLst/>
              <a:latin typeface="Times New Roman"/>
              <a:ea typeface="Times New Roman"/>
            </a:endParaRPr>
          </a:p>
        </p:txBody>
      </p:sp>
    </p:spTree>
    <p:extLst>
      <p:ext uri="{BB962C8B-B14F-4D97-AF65-F5344CB8AC3E}">
        <p14:creationId xmlns:p14="http://schemas.microsoft.com/office/powerpoint/2010/main" val="316010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764704"/>
            <a:ext cx="7776864" cy="2677656"/>
          </a:xfrm>
          <a:prstGeom prst="rect">
            <a:avLst/>
          </a:prstGeom>
        </p:spPr>
        <p:txBody>
          <a:bodyPr wrap="square">
            <a:spAutoFit/>
          </a:bodyPr>
          <a:lstStyle/>
          <a:p>
            <a:pPr indent="114300" algn="just">
              <a:spcAft>
                <a:spcPts val="0"/>
              </a:spcAft>
            </a:pPr>
            <a:r>
              <a:rPr lang="ru-RU" sz="2400" dirty="0">
                <a:latin typeface="Times New Roman"/>
                <a:ea typeface="Times New Roman"/>
              </a:rPr>
              <a:t>Обучение танцам – это всегда диалог, даже когда ученик совсем еще маленький человечек, но все равно от его настойчивости, целеустремленности и желании постигать тайны искусства танца зависит  от успеха совместного труда.</a:t>
            </a:r>
          </a:p>
          <a:p>
            <a:pPr indent="114300" algn="just">
              <a:spcAft>
                <a:spcPts val="0"/>
              </a:spcAft>
            </a:pPr>
            <a:r>
              <a:rPr lang="ru-RU" sz="2400" dirty="0">
                <a:latin typeface="Times New Roman"/>
                <a:ea typeface="Times New Roman"/>
              </a:rPr>
              <a:t> </a:t>
            </a:r>
          </a:p>
          <a:p>
            <a:pPr indent="114300">
              <a:spcAft>
                <a:spcPts val="0"/>
              </a:spcAft>
            </a:pPr>
            <a:r>
              <a:rPr lang="ru-RU" sz="2400" dirty="0">
                <a:latin typeface="Times New Roman"/>
                <a:ea typeface="Times New Roman"/>
              </a:rPr>
              <a:t> </a:t>
            </a:r>
            <a:endParaRPr lang="ru-RU" sz="2400" dirty="0">
              <a:effectLst/>
              <a:latin typeface="Times New Roman"/>
              <a:ea typeface="Times New Roman"/>
            </a:endParaRPr>
          </a:p>
        </p:txBody>
      </p:sp>
      <p:pic>
        <p:nvPicPr>
          <p:cNvPr id="5122" name="Picture 2" descr="C:\Users\Владимир\Desktop\танцы\23 февраля фидио\видио 23 февраля 2013г\фидио праздник 23 февраля\Для кино про Лену\SDC1208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19672" y="2303579"/>
            <a:ext cx="6840760" cy="41764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385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Владимир\Desktop\танцы\фото  Колобок\через акваторию фото\SDC198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620688"/>
            <a:ext cx="7776864"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260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Владимир\Desktop\танцы\фото  Колобок\конференция фото конкурс альбом 2016\DSC0707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692696"/>
            <a:ext cx="6768752"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119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Владимир\Desktop\танцы\фото  Колобок\соц. ролик\SDC1522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5576" y="980728"/>
            <a:ext cx="734481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638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Владимир\Desktop\танцы\фото  Колобок\Новая папка\DCIM\101SSCAM\SDC1593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764704"/>
            <a:ext cx="74168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280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Владимир\Desktop\танцы\фото  Колобок\фото на отправку\SDC154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764704"/>
            <a:ext cx="6552728"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114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Владимир\Desktop\танцы\фото  Колобок\фото на отправку\SDC154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404664"/>
            <a:ext cx="7272808"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493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Владимир\Desktop\танцы\фото  Колобок\фото 3 свинки\DSC0878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640" y="1052736"/>
            <a:ext cx="6713005"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842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43853"/>
            <a:ext cx="7920880" cy="1384995"/>
          </a:xfrm>
          <a:prstGeom prst="rect">
            <a:avLst/>
          </a:prstGeom>
        </p:spPr>
        <p:txBody>
          <a:bodyPr wrap="square">
            <a:spAutoFit/>
          </a:bodyPr>
          <a:lstStyle/>
          <a:p>
            <a:r>
              <a:rPr lang="ru-RU" sz="2800" b="1" dirty="0">
                <a:latin typeface="Times New Roman"/>
                <a:ea typeface="Times New Roman"/>
              </a:rPr>
              <a:t>Цель: </a:t>
            </a:r>
            <a:r>
              <a:rPr lang="ru-RU" sz="2800" dirty="0">
                <a:latin typeface="Times New Roman"/>
                <a:ea typeface="Times New Roman"/>
              </a:rPr>
              <a:t>Улучшение физического здоровья детей средствами </a:t>
            </a:r>
            <a:r>
              <a:rPr lang="ru-RU" sz="2800" dirty="0" err="1">
                <a:latin typeface="Times New Roman"/>
                <a:ea typeface="Times New Roman"/>
              </a:rPr>
              <a:t>танцевально</a:t>
            </a:r>
            <a:r>
              <a:rPr lang="ru-RU" sz="2800" dirty="0">
                <a:latin typeface="Times New Roman"/>
                <a:ea typeface="Times New Roman"/>
              </a:rPr>
              <a:t> – ритмической </a:t>
            </a:r>
            <a:r>
              <a:rPr lang="ru-RU" sz="2800" dirty="0" smtClean="0">
                <a:latin typeface="Times New Roman"/>
                <a:ea typeface="Times New Roman"/>
              </a:rPr>
              <a:t>гимнастики.</a:t>
            </a:r>
            <a:endParaRPr lang="ru-RU" sz="2800" dirty="0"/>
          </a:p>
        </p:txBody>
      </p:sp>
      <p:pic>
        <p:nvPicPr>
          <p:cNvPr id="235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5776" y="1988840"/>
            <a:ext cx="5877545" cy="44000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977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Владимир\Desktop\танцы\фото  Колобок\соц. ролик\DSC0653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624" y="620688"/>
            <a:ext cx="6696744"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931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Владимир\Desktop\танцы\фото  Колобок\соц. ролик\SDC1036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764704"/>
            <a:ext cx="7272808"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56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Владимир\Desktop\танцы\фото  Колобок\соц. ролик\SDC1138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953266"/>
            <a:ext cx="7344816" cy="506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405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Владимир\Desktop\танцы\фото  Колобок\соц. ролик\фото конкурс 09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836712"/>
            <a:ext cx="7344816"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895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980728"/>
            <a:ext cx="8064896" cy="3785652"/>
          </a:xfrm>
          <a:prstGeom prst="rect">
            <a:avLst/>
          </a:prstGeom>
        </p:spPr>
        <p:txBody>
          <a:bodyPr wrap="square">
            <a:spAutoFit/>
          </a:bodyPr>
          <a:lstStyle/>
          <a:p>
            <a:pPr algn="just">
              <a:spcAft>
                <a:spcPts val="0"/>
              </a:spcAft>
            </a:pPr>
            <a:r>
              <a:rPr lang="ru-RU" sz="2400" b="1" dirty="0">
                <a:latin typeface="Times New Roman"/>
                <a:ea typeface="Times New Roman"/>
              </a:rPr>
              <a:t>Задачи:</a:t>
            </a:r>
            <a:r>
              <a:rPr lang="ru-RU" sz="2400" dirty="0">
                <a:solidFill>
                  <a:srgbClr val="FFFFFF"/>
                </a:solidFill>
                <a:effectLst>
                  <a:outerShdw blurRad="50800" dist="38100" algn="tr" rotWithShape="0">
                    <a:prstClr val="black">
                      <a:alpha val="40000"/>
                    </a:prstClr>
                  </a:outerShdw>
                </a:effectLst>
                <a:latin typeface="Times New Roman"/>
                <a:ea typeface="Times New Roman"/>
              </a:rPr>
              <a:t> </a:t>
            </a:r>
            <a:endParaRPr lang="ru-RU" sz="2400" dirty="0" smtClean="0">
              <a:solidFill>
                <a:srgbClr val="FFFFFF"/>
              </a:solidFill>
              <a:effectLst>
                <a:outerShdw blurRad="50800" dist="38100" algn="tr" rotWithShape="0">
                  <a:prstClr val="black">
                    <a:alpha val="40000"/>
                  </a:prstClr>
                </a:outerShdw>
              </a:effectLst>
              <a:latin typeface="Times New Roman"/>
              <a:ea typeface="Times New Roman"/>
            </a:endParaRPr>
          </a:p>
          <a:p>
            <a:pPr algn="just">
              <a:spcAft>
                <a:spcPts val="0"/>
              </a:spcAft>
            </a:pPr>
            <a:endParaRPr lang="ru-RU" sz="2400" dirty="0">
              <a:latin typeface="Times New Roman"/>
              <a:ea typeface="Times New Roman"/>
            </a:endParaRPr>
          </a:p>
          <a:p>
            <a:pPr>
              <a:spcAft>
                <a:spcPts val="0"/>
              </a:spcAft>
            </a:pPr>
            <a:r>
              <a:rPr lang="ru-RU" sz="2400" dirty="0">
                <a:latin typeface="Times New Roman"/>
                <a:ea typeface="Times New Roman"/>
              </a:rPr>
              <a:t>-Учить детей ритмично двигаться в такт музыки.</a:t>
            </a:r>
          </a:p>
          <a:p>
            <a:pPr>
              <a:spcAft>
                <a:spcPts val="0"/>
              </a:spcAft>
            </a:pPr>
            <a:r>
              <a:rPr lang="ru-RU" sz="2400" dirty="0">
                <a:latin typeface="Times New Roman"/>
                <a:ea typeface="Times New Roman"/>
              </a:rPr>
              <a:t>-Содействовать развитию творческих способностей, самовыражению и выразительности движений.</a:t>
            </a:r>
          </a:p>
          <a:p>
            <a:pPr>
              <a:spcAft>
                <a:spcPts val="0"/>
              </a:spcAft>
            </a:pPr>
            <a:r>
              <a:rPr lang="ru-RU" sz="2400" dirty="0">
                <a:latin typeface="Times New Roman"/>
                <a:ea typeface="Times New Roman"/>
              </a:rPr>
              <a:t>-Способствовать развитию пластичности, музыкальности  и двигательной активности</a:t>
            </a:r>
            <a:r>
              <a:rPr lang="ru-RU" sz="2400" dirty="0" smtClean="0">
                <a:latin typeface="Times New Roman"/>
                <a:ea typeface="Times New Roman"/>
              </a:rPr>
              <a:t>.</a:t>
            </a:r>
          </a:p>
          <a:p>
            <a:pPr>
              <a:spcAft>
                <a:spcPts val="0"/>
              </a:spcAft>
            </a:pPr>
            <a:r>
              <a:rPr lang="ru-RU" sz="2400" dirty="0" smtClean="0">
                <a:effectLst/>
                <a:latin typeface="Times New Roman"/>
                <a:ea typeface="Times New Roman"/>
              </a:rPr>
              <a:t>Содействовать развитию чувства ритма,  музыкального слуха, памяти, внимания,  умение согласовывать движения с музыкой.</a:t>
            </a:r>
            <a:endParaRPr lang="ru-RU" sz="2400" dirty="0">
              <a:effectLst/>
              <a:latin typeface="Times New Roman"/>
              <a:ea typeface="Times New Roman"/>
            </a:endParaRPr>
          </a:p>
        </p:txBody>
      </p:sp>
    </p:spTree>
    <p:extLst>
      <p:ext uri="{BB962C8B-B14F-4D97-AF65-F5344CB8AC3E}">
        <p14:creationId xmlns:p14="http://schemas.microsoft.com/office/powerpoint/2010/main" val="3385909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92696"/>
            <a:ext cx="8208912" cy="1938992"/>
          </a:xfrm>
          <a:prstGeom prst="rect">
            <a:avLst/>
          </a:prstGeom>
        </p:spPr>
        <p:txBody>
          <a:bodyPr wrap="square">
            <a:spAutoFit/>
          </a:bodyPr>
          <a:lstStyle/>
          <a:p>
            <a:pPr indent="114300">
              <a:spcAft>
                <a:spcPts val="0"/>
              </a:spcAft>
            </a:pPr>
            <a:r>
              <a:rPr lang="ru-RU" sz="2400" dirty="0" err="1">
                <a:latin typeface="Times New Roman"/>
                <a:ea typeface="Times New Roman"/>
              </a:rPr>
              <a:t>Игротанцы</a:t>
            </a:r>
            <a:r>
              <a:rPr lang="ru-RU" sz="2400" dirty="0">
                <a:latin typeface="Times New Roman"/>
                <a:ea typeface="Times New Roman"/>
              </a:rPr>
              <a:t> направлены на формирование у воспитанников танцевальных движений, что способствует повышению общей культуры ребенка. Танцы имеют большое воспитательное значение и доставляют эстетическую радость,  детям.</a:t>
            </a:r>
            <a:endParaRPr lang="ru-RU" sz="2400" dirty="0">
              <a:effectLst/>
              <a:latin typeface="Times New Roman"/>
              <a:ea typeface="Times New Roman"/>
            </a:endParaRPr>
          </a:p>
        </p:txBody>
      </p:sp>
      <p:pic>
        <p:nvPicPr>
          <p:cNvPr id="7170" name="Picture 2" descr="C:\Users\Владимир\Desktop\танцы\23 февраля фидио\видио 23 февраля 2013г\фидио праздник 23 февраля\Для кино про Лену\SDC11079.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47664" y="2631688"/>
            <a:ext cx="6252173" cy="40324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278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908720"/>
            <a:ext cx="8640960" cy="1815882"/>
          </a:xfrm>
          <a:prstGeom prst="rect">
            <a:avLst/>
          </a:prstGeom>
        </p:spPr>
        <p:txBody>
          <a:bodyPr wrap="square">
            <a:spAutoFit/>
          </a:bodyPr>
          <a:lstStyle/>
          <a:p>
            <a:pPr indent="114300">
              <a:spcAft>
                <a:spcPts val="0"/>
              </a:spcAft>
            </a:pPr>
            <a:r>
              <a:rPr lang="ru-RU" sz="2800" dirty="0">
                <a:latin typeface="Times New Roman"/>
                <a:ea typeface="Times New Roman"/>
              </a:rPr>
              <a:t>В этот раздел входят: танцевальные шаги, элементы хореографических упражнений и такие танцевальные формы, как </a:t>
            </a:r>
            <a:r>
              <a:rPr lang="ru-RU" sz="2800" dirty="0" err="1">
                <a:latin typeface="Times New Roman"/>
                <a:ea typeface="Times New Roman"/>
              </a:rPr>
              <a:t>историко</a:t>
            </a:r>
            <a:r>
              <a:rPr lang="ru-RU" sz="2800" dirty="0">
                <a:latin typeface="Times New Roman"/>
                <a:ea typeface="Times New Roman"/>
              </a:rPr>
              <a:t> - бытовой, народный, бальный, современный и ритмический танцы.</a:t>
            </a:r>
            <a:endParaRPr lang="ru-RU" sz="2800" dirty="0">
              <a:effectLst/>
              <a:latin typeface="Times New Roman"/>
              <a:ea typeface="Times New Roman"/>
            </a:endParaRPr>
          </a:p>
        </p:txBody>
      </p:sp>
      <p:pic>
        <p:nvPicPr>
          <p:cNvPr id="2050" name="Picture 2" descr="C:\Users\Владимир\Desktop\100CANON\IMG_000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63688" y="2724602"/>
            <a:ext cx="5256584" cy="39447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44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979056"/>
            <a:ext cx="8136904" cy="4402878"/>
          </a:xfrm>
          <a:prstGeom prst="rect">
            <a:avLst/>
          </a:prstGeom>
        </p:spPr>
        <p:txBody>
          <a:bodyPr wrap="square">
            <a:spAutoFit/>
          </a:bodyPr>
          <a:lstStyle/>
          <a:p>
            <a:pPr indent="114300">
              <a:spcAft>
                <a:spcPts val="0"/>
              </a:spcAft>
            </a:pPr>
            <a:r>
              <a:rPr lang="ru-RU" sz="2800" dirty="0">
                <a:latin typeface="Times New Roman"/>
                <a:ea typeface="Times New Roman"/>
              </a:rPr>
              <a:t>В </a:t>
            </a:r>
            <a:r>
              <a:rPr lang="ru-RU" sz="2800" dirty="0" err="1">
                <a:latin typeface="Times New Roman"/>
                <a:ea typeface="Times New Roman"/>
              </a:rPr>
              <a:t>танцевально</a:t>
            </a:r>
            <a:r>
              <a:rPr lang="ru-RU" sz="2800" dirty="0">
                <a:latin typeface="Times New Roman"/>
                <a:ea typeface="Times New Roman"/>
              </a:rPr>
              <a:t> – ритмической гимнастики представлены образно- танцевальные композиции, каждая из которых, имеет целевую направленность, сюжетный характер и завершенность. Физические упражнения, входящие в такую композицию, </a:t>
            </a:r>
            <a:r>
              <a:rPr lang="ru-RU" sz="2800" dirty="0" smtClean="0">
                <a:latin typeface="Times New Roman"/>
                <a:ea typeface="Times New Roman"/>
              </a:rPr>
              <a:t>оказывает </a:t>
            </a:r>
            <a:r>
              <a:rPr lang="ru-RU" sz="2800" dirty="0">
                <a:latin typeface="Times New Roman"/>
                <a:ea typeface="Times New Roman"/>
              </a:rPr>
              <a:t>определенное воздействие на воспитанников, решают конкретные задачи программы. Все композиции объединяются в комплексы упражнений для детей различных возрастных групп.</a:t>
            </a:r>
            <a:endParaRPr lang="ru-RU" sz="2800" dirty="0">
              <a:effectLst/>
              <a:latin typeface="Times New Roman"/>
              <a:ea typeface="Times New Roman"/>
            </a:endParaRPr>
          </a:p>
        </p:txBody>
      </p:sp>
    </p:spTree>
    <p:extLst>
      <p:ext uri="{BB962C8B-B14F-4D97-AF65-F5344CB8AC3E}">
        <p14:creationId xmlns:p14="http://schemas.microsoft.com/office/powerpoint/2010/main" val="2423183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64705"/>
            <a:ext cx="8064896" cy="3416320"/>
          </a:xfrm>
          <a:prstGeom prst="rect">
            <a:avLst/>
          </a:prstGeom>
        </p:spPr>
        <p:txBody>
          <a:bodyPr wrap="square">
            <a:spAutoFit/>
          </a:bodyPr>
          <a:lstStyle/>
          <a:p>
            <a:pPr indent="114300" algn="just">
              <a:spcAft>
                <a:spcPts val="0"/>
              </a:spcAft>
            </a:pPr>
            <a:r>
              <a:rPr lang="ru-RU" sz="2400" b="1" dirty="0">
                <a:latin typeface="Times New Roman"/>
                <a:ea typeface="Times New Roman"/>
              </a:rPr>
              <a:t>Основные движения </a:t>
            </a:r>
            <a:r>
              <a:rPr lang="ru-RU" sz="2400" b="1" dirty="0" err="1">
                <a:latin typeface="Times New Roman"/>
                <a:ea typeface="Times New Roman"/>
              </a:rPr>
              <a:t>игротанца</a:t>
            </a:r>
            <a:r>
              <a:rPr lang="ru-RU" sz="2400" b="1" dirty="0">
                <a:latin typeface="Times New Roman"/>
                <a:ea typeface="Times New Roman"/>
              </a:rPr>
              <a:t>:</a:t>
            </a:r>
            <a:endParaRPr lang="ru-RU" sz="2400" dirty="0">
              <a:latin typeface="Times New Roman"/>
              <a:ea typeface="Times New Roman"/>
            </a:endParaRPr>
          </a:p>
          <a:p>
            <a:pPr indent="114300" algn="just">
              <a:spcAft>
                <a:spcPts val="0"/>
              </a:spcAft>
            </a:pPr>
            <a:r>
              <a:rPr lang="ru-RU" sz="2400" dirty="0">
                <a:latin typeface="Times New Roman"/>
                <a:ea typeface="Times New Roman"/>
              </a:rPr>
              <a:t>- хореографические упражнения: </a:t>
            </a:r>
            <a:r>
              <a:rPr lang="ru-RU" sz="2400" dirty="0" err="1">
                <a:latin typeface="Times New Roman"/>
                <a:ea typeface="Times New Roman"/>
              </a:rPr>
              <a:t>полуприседы</a:t>
            </a:r>
            <a:r>
              <a:rPr lang="ru-RU" sz="2400" dirty="0">
                <a:latin typeface="Times New Roman"/>
                <a:ea typeface="Times New Roman"/>
              </a:rPr>
              <a:t>, подъемы на носки держась за опору. Стойка руки на пояс и за спину. Свободные, плавные движения руками. Комбинации хореографических упражнений.</a:t>
            </a:r>
          </a:p>
          <a:p>
            <a:pPr indent="114300" algn="just">
              <a:spcAft>
                <a:spcPts val="0"/>
              </a:spcAft>
            </a:pPr>
            <a:r>
              <a:rPr lang="ru-RU" sz="2400" dirty="0">
                <a:latin typeface="Times New Roman"/>
                <a:ea typeface="Times New Roman"/>
              </a:rPr>
              <a:t>- танцевальные шаги, шаги с носка на носок, </a:t>
            </a:r>
            <a:r>
              <a:rPr lang="ru-RU" sz="2400" dirty="0" err="1">
                <a:latin typeface="Times New Roman"/>
                <a:ea typeface="Times New Roman"/>
              </a:rPr>
              <a:t>полуприсед</a:t>
            </a:r>
            <a:r>
              <a:rPr lang="ru-RU" sz="2400" dirty="0">
                <a:latin typeface="Times New Roman"/>
                <a:ea typeface="Times New Roman"/>
              </a:rPr>
              <a:t> на одной ноге, другую вперед на пятку. Пружинные </a:t>
            </a:r>
            <a:r>
              <a:rPr lang="ru-RU" sz="2400" dirty="0" err="1">
                <a:latin typeface="Times New Roman"/>
                <a:ea typeface="Times New Roman"/>
              </a:rPr>
              <a:t>полуприседы</a:t>
            </a:r>
            <a:r>
              <a:rPr lang="ru-RU" sz="2400" dirty="0">
                <a:latin typeface="Times New Roman"/>
                <a:ea typeface="Times New Roman"/>
              </a:rPr>
              <a:t>. Приставной шаг в сторону. Шаг с небольшим подскоком. Комбинации из танцевальных шагов.</a:t>
            </a:r>
            <a:endParaRPr lang="ru-RU" sz="2400" dirty="0">
              <a:effectLst/>
              <a:latin typeface="Times New Roman"/>
              <a:ea typeface="Times New Roman"/>
            </a:endParaRPr>
          </a:p>
        </p:txBody>
      </p:sp>
    </p:spTree>
    <p:extLst>
      <p:ext uri="{BB962C8B-B14F-4D97-AF65-F5344CB8AC3E}">
        <p14:creationId xmlns:p14="http://schemas.microsoft.com/office/powerpoint/2010/main" val="2197611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92696"/>
            <a:ext cx="7704856" cy="1569660"/>
          </a:xfrm>
          <a:prstGeom prst="rect">
            <a:avLst/>
          </a:prstGeom>
        </p:spPr>
        <p:txBody>
          <a:bodyPr wrap="square">
            <a:spAutoFit/>
          </a:bodyPr>
          <a:lstStyle/>
          <a:p>
            <a:pPr indent="114300">
              <a:spcAft>
                <a:spcPts val="0"/>
              </a:spcAft>
            </a:pPr>
            <a:r>
              <a:rPr lang="ru-RU" sz="2400" b="1" dirty="0">
                <a:latin typeface="Times New Roman"/>
                <a:ea typeface="Times New Roman"/>
              </a:rPr>
              <a:t>Основные движения танцевально-ритмической гимнастики:</a:t>
            </a:r>
            <a:endParaRPr lang="ru-RU" sz="2400" dirty="0">
              <a:latin typeface="Times New Roman"/>
              <a:ea typeface="Times New Roman"/>
            </a:endParaRPr>
          </a:p>
          <a:p>
            <a:pPr indent="114300" algn="just">
              <a:spcAft>
                <a:spcPts val="0"/>
              </a:spcAft>
            </a:pPr>
            <a:r>
              <a:rPr lang="ru-RU" sz="2400" b="1" dirty="0">
                <a:latin typeface="Times New Roman"/>
                <a:ea typeface="Times New Roman"/>
              </a:rPr>
              <a:t>- </a:t>
            </a:r>
            <a:r>
              <a:rPr lang="ru-RU" sz="2400" dirty="0">
                <a:latin typeface="Times New Roman"/>
                <a:ea typeface="Times New Roman"/>
              </a:rPr>
              <a:t>специальные композиции.</a:t>
            </a:r>
          </a:p>
          <a:p>
            <a:r>
              <a:rPr lang="ru-RU" sz="2400" dirty="0">
                <a:latin typeface="Times New Roman"/>
                <a:ea typeface="Times New Roman"/>
              </a:rPr>
              <a:t>- комплексы упражнений</a:t>
            </a:r>
            <a:endParaRPr lang="ru-RU" sz="2400" dirty="0"/>
          </a:p>
        </p:txBody>
      </p:sp>
      <p:pic>
        <p:nvPicPr>
          <p:cNvPr id="1026" name="Picture 2" descr="C:\Users\Владимир\Desktop\фото сочи20124\101SSCAM\SDC1398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31640" y="2204864"/>
            <a:ext cx="6336704" cy="44225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4004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311</TotalTime>
  <Words>1133</Words>
  <Application>Microsoft Office PowerPoint</Application>
  <PresentationFormat>Экран (4:3)</PresentationFormat>
  <Paragraphs>58</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Остин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dc:creator>
  <cp:lastModifiedBy>admin</cp:lastModifiedBy>
  <cp:revision>22</cp:revision>
  <dcterms:created xsi:type="dcterms:W3CDTF">2017-05-18T04:20:15Z</dcterms:created>
  <dcterms:modified xsi:type="dcterms:W3CDTF">2017-05-18T17:08:40Z</dcterms:modified>
</cp:coreProperties>
</file>